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64" r:id="rId5"/>
    <p:sldId id="263" r:id="rId6"/>
    <p:sldId id="268" r:id="rId7"/>
    <p:sldId id="265" r:id="rId8"/>
    <p:sldId id="272" r:id="rId9"/>
    <p:sldId id="273" r:id="rId10"/>
    <p:sldId id="274" r:id="rId11"/>
    <p:sldId id="267" r:id="rId12"/>
    <p:sldId id="280" r:id="rId13"/>
    <p:sldId id="266" r:id="rId14"/>
    <p:sldId id="289" r:id="rId15"/>
    <p:sldId id="288" r:id="rId16"/>
    <p:sldId id="271" r:id="rId17"/>
    <p:sldId id="290" r:id="rId18"/>
    <p:sldId id="261" r:id="rId19"/>
    <p:sldId id="281" r:id="rId20"/>
    <p:sldId id="282" r:id="rId21"/>
    <p:sldId id="283" r:id="rId22"/>
    <p:sldId id="284" r:id="rId23"/>
    <p:sldId id="287" r:id="rId24"/>
    <p:sldId id="286" r:id="rId25"/>
    <p:sldId id="260" r:id="rId26"/>
    <p:sldId id="262" r:id="rId27"/>
    <p:sldId id="275" r:id="rId28"/>
    <p:sldId id="276" r:id="rId29"/>
    <p:sldId id="277" r:id="rId30"/>
    <p:sldId id="278" r:id="rId31"/>
    <p:sldId id="285" r:id="rId32"/>
    <p:sldId id="279" r:id="rId33"/>
    <p:sldId id="270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FDD9E-F0E2-7A48-9C2D-75F5053E741C}" type="datetimeFigureOut">
              <a:rPr lang="en-US" smtClean="0"/>
              <a:t>1/24/23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71DB5-D0DF-4E48-A88F-A3049A735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25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Psychology of invention (Hadamard)</a:t>
            </a:r>
          </a:p>
          <a:p>
            <a:pPr lvl="1"/>
            <a:r>
              <a:rPr lang="en-US" dirty="0" err="1"/>
              <a:t>Kekule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Link to dreams</a:t>
            </a:r>
          </a:p>
          <a:p>
            <a:pPr lvl="1"/>
            <a:r>
              <a:rPr lang="en-US" dirty="0" err="1"/>
              <a:t>poincare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96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177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\</a:t>
            </a:r>
            <a:r>
              <a:rPr lang="en-US" dirty="0" err="1"/>
              <a:t>textit</a:t>
            </a:r>
            <a:r>
              <a:rPr lang="en-US" dirty="0"/>
              <a:t>{ I argue that we can take inspiration from other disciplines and develop new </a:t>
            </a:r>
            <a:r>
              <a:rPr lang="en-US" dirty="0" err="1"/>
              <a:t>xAI</a:t>
            </a:r>
            <a:r>
              <a:rPr lang="en-US" dirty="0"/>
              <a:t> approaches.} </a:t>
            </a:r>
            <a:r>
              <a:rPr lang="en-US"/>
              <a:t>Systems perspectives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4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  <a:p>
            <a:r>
              <a:rPr lang="en-US" dirty="0"/>
              <a:t>	We are told of eureka moments (Archimedes, Newton, etc.). In reality we always build on the work of others.</a:t>
            </a:r>
          </a:p>
          <a:p>
            <a:r>
              <a:rPr lang="en-US" dirty="0"/>
              <a:t>	There is a preparation stage, incubation stage and retrieval/indexing (e.g. 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04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Abc</a:t>
            </a:r>
            <a:r>
              <a:rPr lang="en-US" dirty="0"/>
              <a:t> -&gt; </a:t>
            </a:r>
            <a:r>
              <a:rPr lang="en-US" dirty="0" err="1"/>
              <a:t>abd</a:t>
            </a:r>
            <a:r>
              <a:rPr lang="en-US" dirty="0"/>
              <a:t>, </a:t>
            </a:r>
            <a:r>
              <a:rPr lang="en-US" dirty="0" err="1"/>
              <a:t>xyz</a:t>
            </a:r>
            <a:r>
              <a:rPr lang="en-US" dirty="0"/>
              <a:t> -&gt; </a:t>
            </a:r>
            <a:r>
              <a:rPr lang="en-US" dirty="0" err="1"/>
              <a:t>wyz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89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Forbus</a:t>
            </a:r>
            <a:r>
              <a:rPr lang="en-US" dirty="0"/>
              <a:t>, Qualitative process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23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Macbeth</a:t>
            </a:r>
          </a:p>
          <a:p>
            <a:r>
              <a:rPr lang="en-US" dirty="0"/>
              <a:t>Pyrrhic victory</a:t>
            </a:r>
          </a:p>
          <a:p>
            <a:r>
              <a:rPr lang="en-US" dirty="0"/>
              <a:t>https://</a:t>
            </a:r>
            <a:r>
              <a:rPr lang="en-US" dirty="0" err="1"/>
              <a:t>www.rsc.org.uk</a:t>
            </a:r>
            <a:r>
              <a:rPr lang="en-US" dirty="0"/>
              <a:t>/</a:t>
            </a:r>
            <a:r>
              <a:rPr lang="en-US" dirty="0" err="1"/>
              <a:t>shakespeare</a:t>
            </a:r>
            <a:r>
              <a:rPr lang="en-US" dirty="0"/>
              <a:t>-learning-zone/</a:t>
            </a:r>
            <a:r>
              <a:rPr lang="en-US" dirty="0" err="1"/>
              <a:t>macbeth</a:t>
            </a:r>
            <a:r>
              <a:rPr lang="en-US" dirty="0"/>
              <a:t>/story/plot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20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Kuòān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Shīyuǎn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75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entral</a:t>
            </a:r>
            <a:r>
              <a:rPr lang="en-US" dirty="0"/>
              <a:t> designer and no one has a grand design for the entire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253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206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84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1/24/23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eel.Soumya@gmail.com" TargetMode="External"/><Relationship Id="rId2" Type="http://schemas.openxmlformats.org/officeDocument/2006/relationships/hyperlink" Target="mailto:sb2333@cam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bPhwNdCCKkm1_adD0rx1YV6r2JG98qYmTxutT5gdAdQ/edit#heading=h.yxlvj6bo3y2" TargetMode="External"/><Relationship Id="rId2" Type="http://schemas.openxmlformats.org/officeDocument/2006/relationships/hyperlink" Target="https://www.cs197.seas.harvard.edu/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eVjXINr5Wk" TargetMode="External"/><Relationship Id="rId2" Type="http://schemas.openxmlformats.org/officeDocument/2006/relationships/hyperlink" Target="https://sites.google.com/site/neelsoumya/research-resources/scientific-writing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6DE65-CF11-574B-EAD5-302819A91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Unconventional approaches to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A44C7-38CF-F7F9-C0B8-5F1F942BAD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  <a:p>
            <a:r>
              <a:rPr lang="en-US" dirty="0">
                <a:hlinkClick r:id="rId2"/>
              </a:rPr>
              <a:t>sb2333@cam.ac.uk</a:t>
            </a:r>
            <a:endParaRPr lang="en-US" dirty="0"/>
          </a:p>
          <a:p>
            <a:r>
              <a:rPr lang="en-US" dirty="0">
                <a:hlinkClick r:id="rId3"/>
              </a:rPr>
              <a:t>Neel.Soumya@gmail.com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03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CFDCBCC-23F7-0E4B-1818-264BCB3E7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2" y="1212850"/>
            <a:ext cx="6283498" cy="4016375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0F2978B1-AEC5-CA3C-F671-4C6085DF50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629" y="1220780"/>
            <a:ext cx="5741845" cy="3987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634E92-EBFC-CD0C-AAAF-3D87D8918E59}"/>
              </a:ext>
            </a:extLst>
          </p:cNvPr>
          <p:cNvSpPr txBox="1"/>
          <p:nvPr/>
        </p:nvSpPr>
        <p:spPr>
          <a:xfrm>
            <a:off x="8164106" y="608082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1355975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300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          New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EB7249-533E-C9BC-E210-B9E8E0A13C25}"/>
              </a:ext>
            </a:extLst>
          </p:cNvPr>
          <p:cNvSpPr txBox="1"/>
          <p:nvPr/>
        </p:nvSpPr>
        <p:spPr>
          <a:xfrm>
            <a:off x="8687066" y="2666999"/>
            <a:ext cx="3257288" cy="321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Abstraction and reasoning corpus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i="1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On the measure of intelligence, </a:t>
            </a:r>
            <a:r>
              <a:rPr lang="en-US" i="1" cap="sm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francois</a:t>
            </a:r>
            <a:r>
              <a:rPr lang="en-US" i="1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i="1" cap="sm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chollet</a:t>
            </a:r>
            <a:r>
              <a:rPr lang="en-US" i="1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2019</a:t>
            </a:r>
          </a:p>
        </p:txBody>
      </p:sp>
      <p:pic>
        <p:nvPicPr>
          <p:cNvPr id="6" name="Picture 5" descr="A picture containing text, crossword puzzle, tiled&#10;&#10;Description automatically generated">
            <a:extLst>
              <a:ext uri="{FF2B5EF4-FFF2-40B4-BE49-F238E27FC236}">
                <a16:creationId xmlns:a16="http://schemas.microsoft.com/office/drawing/2014/main" id="{E28E41C4-B5D4-205A-7FD8-5CD7CE16E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25" y="257175"/>
            <a:ext cx="7978567" cy="6229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D6E8239-C0E1-EC95-185A-0AE8D3A85EA5}"/>
              </a:ext>
            </a:extLst>
          </p:cNvPr>
          <p:cNvSpPr txBox="1"/>
          <p:nvPr/>
        </p:nvSpPr>
        <p:spPr>
          <a:xfrm>
            <a:off x="8707036" y="5995097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https://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medium.com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jovianml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/finishing-2nd-in-kaggles-abstraction-and-reasoning-challenge-24e59c07b50a</a:t>
            </a:r>
          </a:p>
        </p:txBody>
      </p:sp>
    </p:spTree>
    <p:extLst>
      <p:ext uri="{BB962C8B-B14F-4D97-AF65-F5344CB8AC3E}">
        <p14:creationId xmlns:p14="http://schemas.microsoft.com/office/powerpoint/2010/main" val="84955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6139440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Structure-Mapping Engine: Algorithm and Examples,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falkenheiner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&amp;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forbus</a:t>
            </a:r>
            <a:endParaRPr lang="en-US" sz="1100" cap="all" dirty="0">
              <a:ln w="3175" cmpd="sng">
                <a:noFill/>
              </a:ln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FF5DF0-5732-FCE5-E17B-D6D2B3B6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52" y="1972775"/>
            <a:ext cx="5594361" cy="3530323"/>
          </a:xfrm>
          <a:prstGeom prst="rect">
            <a:avLst/>
          </a:prstGeom>
        </p:spPr>
      </p:pic>
      <p:pic>
        <p:nvPicPr>
          <p:cNvPr id="5" name="Picture 4" descr="Text, application, letter&#10;&#10;Description automatically generated with medium confidence">
            <a:extLst>
              <a:ext uri="{FF2B5EF4-FFF2-40B4-BE49-F238E27FC236}">
                <a16:creationId xmlns:a16="http://schemas.microsoft.com/office/drawing/2014/main" id="{4E2241E0-1100-1344-90B9-5E531417A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923" y="1972158"/>
            <a:ext cx="6319240" cy="3530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C60BFE-E665-5B75-FA68-B99C3225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en-US" dirty="0"/>
              <a:t>Analogies: Structure mapping engine</a:t>
            </a:r>
          </a:p>
        </p:txBody>
      </p:sp>
    </p:spTree>
    <p:extLst>
      <p:ext uri="{BB962C8B-B14F-4D97-AF65-F5344CB8AC3E}">
        <p14:creationId xmlns:p14="http://schemas.microsoft.com/office/powerpoint/2010/main" val="1147416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Qualitative process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451329" y="6194912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Qualitative process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B1CFCA-67C8-A46C-6F0D-E24D528BF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06" y="836342"/>
            <a:ext cx="7772400" cy="553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80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Narratives and stories (Patrick Winston)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037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715" y="609600"/>
            <a:ext cx="4082809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Story understanding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AA29038-64C4-C57A-B5B8-2BF8EF312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7" y="1503102"/>
            <a:ext cx="8016275" cy="446907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94774B-33E4-2E31-C96D-3E786E9A7050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Strong Story Hypothesis and the Directed Perception Hypothesis, Winston, 2011</a:t>
            </a:r>
          </a:p>
        </p:txBody>
      </p:sp>
    </p:spTree>
    <p:extLst>
      <p:ext uri="{BB962C8B-B14F-4D97-AF65-F5344CB8AC3E}">
        <p14:creationId xmlns:p14="http://schemas.microsoft.com/office/powerpoint/2010/main" val="1382488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52AA09-2ECF-B8EF-2B64-E0FF8B2A1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24" y="679934"/>
            <a:ext cx="8527821" cy="597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91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EC9096B-0DD2-1FC9-6E60-76CE02B96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1" y="255957"/>
            <a:ext cx="7772400" cy="2957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22121-1362-1BE2-FB8C-C4E4702F7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81" y="3422161"/>
            <a:ext cx="7772400" cy="288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734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Collective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ideas</a:t>
            </a:r>
          </a:p>
          <a:p>
            <a:pPr lvl="1"/>
            <a:r>
              <a:rPr lang="en-US" dirty="0"/>
              <a:t>Other paths to intelligence (in other species)</a:t>
            </a:r>
          </a:p>
          <a:p>
            <a:pPr lvl="1"/>
            <a:r>
              <a:rPr lang="en-US" dirty="0"/>
              <a:t>Collective intelligence</a:t>
            </a:r>
          </a:p>
        </p:txBody>
      </p:sp>
    </p:spTree>
    <p:extLst>
      <p:ext uri="{BB962C8B-B14F-4D97-AF65-F5344CB8AC3E}">
        <p14:creationId xmlns:p14="http://schemas.microsoft.com/office/powerpoint/2010/main" val="42266290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pic>
        <p:nvPicPr>
          <p:cNvPr id="7" name="Picture 6" descr="A picture containing tree, outdoor, grass, plant&#10;&#10;Description automatically generated">
            <a:extLst>
              <a:ext uri="{FF2B5EF4-FFF2-40B4-BE49-F238E27FC236}">
                <a16:creationId xmlns:a16="http://schemas.microsoft.com/office/drawing/2014/main" id="{C7F35552-F232-9638-D64A-846341C695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03"/>
          <a:stretch/>
        </p:blipFill>
        <p:spPr>
          <a:xfrm>
            <a:off x="594947" y="277598"/>
            <a:ext cx="4072293" cy="621980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Morphogenesis of termite mounds,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pnas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2019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0649" y="2666999"/>
            <a:ext cx="5846761" cy="3124201"/>
          </a:xfrm>
        </p:spPr>
        <p:txBody>
          <a:bodyPr/>
          <a:lstStyle/>
          <a:p>
            <a:r>
              <a:rPr lang="en-US" dirty="0"/>
              <a:t>Task allocation and division of </a:t>
            </a:r>
            <a:r>
              <a:rPr lang="en-US" dirty="0" err="1"/>
              <a:t>labour</a:t>
            </a:r>
            <a:endParaRPr lang="en-US" dirty="0"/>
          </a:p>
          <a:p>
            <a:r>
              <a:rPr lang="en-US" dirty="0"/>
              <a:t>Complex nest architecture</a:t>
            </a:r>
          </a:p>
          <a:p>
            <a:r>
              <a:rPr lang="en-US" dirty="0"/>
              <a:t>No central designer</a:t>
            </a:r>
          </a:p>
          <a:p>
            <a:r>
              <a:rPr lang="en-US" dirty="0"/>
              <a:t>No individual has design for complete structure</a:t>
            </a:r>
          </a:p>
          <a:p>
            <a:r>
              <a:rPr lang="en-US" i="1" dirty="0" err="1"/>
              <a:t>stigmergy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237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Insights from the past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45322"/>
            <a:ext cx="9905998" cy="447821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Unconventional approaches in AI: complex systems perspectives, cognitive psychology, social sciences, computational models of creativity and other unconventional models</a:t>
            </a:r>
          </a:p>
          <a:p>
            <a:r>
              <a:rPr lang="en-GB" dirty="0"/>
              <a:t>This is AI or classical AI before big data. The time is now ripe to revisit these wonderful ideas and think about how to incorporate them in modern AI/deep learning. Insights from the past can inform future approaches to AI, especially in the age of big data.</a:t>
            </a:r>
          </a:p>
          <a:p>
            <a:r>
              <a:rPr lang="en-GB" dirty="0"/>
              <a:t>Looking at the heritage of computing and its interdisciplinary past can inspire new approaches for the future. </a:t>
            </a:r>
          </a:p>
          <a:p>
            <a:r>
              <a:rPr lang="en-GB" dirty="0"/>
              <a:t>We need to learn lessons from the history of AI, what approaches worked and did not work in the past and how AI went through multiple winters.</a:t>
            </a:r>
          </a:p>
          <a:p>
            <a:r>
              <a:rPr lang="en-GB" dirty="0"/>
              <a:t>These approaches can be used to develop techniques that can inspire explainable AI.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32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https://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www.dcode.fr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/game-of-life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3661" y="2666999"/>
            <a:ext cx="5846761" cy="312420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Cellular automata</a:t>
            </a:r>
          </a:p>
          <a:p>
            <a:r>
              <a:rPr lang="en-US" dirty="0"/>
              <a:t>if a living cell is too isolated (0 or 1 neighbor) then it dies the next evolution (death by under-population).</a:t>
            </a:r>
          </a:p>
          <a:p>
            <a:r>
              <a:rPr lang="en-US" dirty="0"/>
              <a:t>If it is reasonably surrounded (2 or 3 neighbors) then it remains alive, but what if it is surrounded by too many cells (4 or more neighbors) it dies to the next generation (death by over-population). </a:t>
            </a:r>
          </a:p>
          <a:p>
            <a:r>
              <a:rPr lang="en-US" dirty="0"/>
              <a:t>A cell can also become a live cell if a dead cell is surrounded by three living cells, then it becomes alive (birth by reproduction).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08C0E-D397-AA3C-BD1A-3CE24CB89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0" y="315054"/>
            <a:ext cx="5767077" cy="57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Soft Radial Basis Cellular Neural Network (SRB-CNN) based Robust Low-Cost Truck Detection using a Single Presence Detection Sensor, 2016</a:t>
            </a: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E7C31897-5017-C182-15B2-46831737E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76" y="560377"/>
            <a:ext cx="7012238" cy="541179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663" y="2666999"/>
            <a:ext cx="4433759" cy="3124201"/>
          </a:xfrm>
        </p:spPr>
        <p:txBody>
          <a:bodyPr>
            <a:normAutofit/>
          </a:bodyPr>
          <a:lstStyle/>
          <a:p>
            <a:r>
              <a:rPr lang="en-US" dirty="0"/>
              <a:t>cellular neural networks</a:t>
            </a:r>
          </a:p>
          <a:p>
            <a:r>
              <a:rPr lang="en-US" dirty="0"/>
              <a:t>Inspirations for novel deep learning algorithms</a:t>
            </a:r>
          </a:p>
          <a:p>
            <a:r>
              <a:rPr lang="en-US" i="1" dirty="0"/>
              <a:t>Collective intelligence for deep learning: A survey of recent developments</a:t>
            </a:r>
          </a:p>
        </p:txBody>
      </p:sp>
    </p:spTree>
    <p:extLst>
      <p:ext uri="{BB962C8B-B14F-4D97-AF65-F5344CB8AC3E}">
        <p14:creationId xmlns:p14="http://schemas.microsoft.com/office/powerpoint/2010/main" val="125633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MAgent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: A Many-Agent Reinforcement Learning Platform for Artificial Collective Intelligence, 2018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1000" y="2666999"/>
            <a:ext cx="3237319" cy="3124201"/>
          </a:xfrm>
        </p:spPr>
        <p:txBody>
          <a:bodyPr>
            <a:normAutofit/>
          </a:bodyPr>
          <a:lstStyle/>
          <a:p>
            <a:r>
              <a:rPr lang="en-US" dirty="0"/>
              <a:t>Grid world</a:t>
            </a:r>
          </a:p>
          <a:p>
            <a:r>
              <a:rPr lang="en-US" dirty="0"/>
              <a:t>Millions of agents</a:t>
            </a:r>
          </a:p>
          <a:p>
            <a:r>
              <a:rPr lang="en-US" dirty="0"/>
              <a:t>Evolution of co-operation, competition, altruism and other strategies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7D8AEC-66BB-1A81-95F8-81E9BB249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3" y="2390898"/>
            <a:ext cx="8566382" cy="213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8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based reasoning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FD65A50-326B-DEE7-7EA5-D7EA60D37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81" y="636640"/>
            <a:ext cx="5395836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FEBDDF-2668-2EA6-B972-8AE5FF3F2393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An introduction to case based reasoning,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janet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kolodner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1992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55F0C-6CE2-074B-4D57-A413BC7B9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5138" y="4536831"/>
            <a:ext cx="4119068" cy="1254369"/>
          </a:xfrm>
        </p:spPr>
        <p:txBody>
          <a:bodyPr>
            <a:normAutofit/>
          </a:bodyPr>
          <a:lstStyle/>
          <a:p>
            <a:r>
              <a:rPr lang="en-US" dirty="0"/>
              <a:t>How humans reason</a:t>
            </a:r>
          </a:p>
          <a:p>
            <a:pPr lvl="1"/>
            <a:r>
              <a:rPr lang="en-US" dirty="0"/>
              <a:t>Doctors, lawyers, …</a:t>
            </a:r>
          </a:p>
        </p:txBody>
      </p:sp>
    </p:spTree>
    <p:extLst>
      <p:ext uri="{BB962C8B-B14F-4D97-AF65-F5344CB8AC3E}">
        <p14:creationId xmlns:p14="http://schemas.microsoft.com/office/powerpoint/2010/main" val="39261364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 (</a:t>
            </a:r>
            <a:r>
              <a:rPr lang="en-US" dirty="0" err="1"/>
              <a:t>davis</a:t>
            </a:r>
            <a:r>
              <a:rPr lang="en-US" dirty="0"/>
              <a:t>, Marcus)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3470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explainability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80493"/>
            <a:ext cx="9905998" cy="4067908"/>
          </a:xfrm>
        </p:spPr>
        <p:txBody>
          <a:bodyPr>
            <a:normAutofit/>
          </a:bodyPr>
          <a:lstStyle/>
          <a:p>
            <a:r>
              <a:rPr lang="en-US" dirty="0" err="1"/>
              <a:t>Explainability</a:t>
            </a:r>
            <a:r>
              <a:rPr lang="en-US" dirty="0"/>
              <a:t> (insights from social sciences)</a:t>
            </a:r>
          </a:p>
          <a:p>
            <a:pPr lvl="1"/>
            <a:r>
              <a:rPr lang="en-US" dirty="0"/>
              <a:t>Miller, 2019</a:t>
            </a:r>
          </a:p>
          <a:p>
            <a:r>
              <a:rPr lang="en-US" dirty="0"/>
              <a:t>How do you generate explainable models by working with domain experts</a:t>
            </a:r>
          </a:p>
          <a:p>
            <a:pPr lvl="1"/>
            <a:r>
              <a:rPr lang="en-US" dirty="0"/>
              <a:t>Rudin, 2019</a:t>
            </a:r>
          </a:p>
          <a:p>
            <a:pPr lvl="1"/>
            <a:r>
              <a:rPr lang="en-US" dirty="0"/>
              <a:t>Important for high stakes decisions in domains like healthcare, recidivism prediction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How can we take inspiration from all these approaches and develop new </a:t>
            </a:r>
            <a:r>
              <a:rPr lang="en-US" dirty="0" err="1"/>
              <a:t>xAI</a:t>
            </a:r>
            <a:r>
              <a:rPr lang="en-US" dirty="0"/>
              <a:t> techniques?</a:t>
            </a:r>
          </a:p>
        </p:txBody>
      </p:sp>
    </p:spTree>
    <p:extLst>
      <p:ext uri="{BB962C8B-B14F-4D97-AF65-F5344CB8AC3E}">
        <p14:creationId xmlns:p14="http://schemas.microsoft.com/office/powerpoint/2010/main" val="2019759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neelsoumya</a:t>
            </a:r>
            <a:r>
              <a:rPr lang="en-US" dirty="0"/>
              <a:t>/</a:t>
            </a:r>
            <a:r>
              <a:rPr lang="en-US" dirty="0" err="1"/>
              <a:t>special_topics_unconventional_AI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827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PRESENTATIONS</a:t>
            </a:r>
          </a:p>
          <a:p>
            <a:pPr lvl="1"/>
            <a:r>
              <a:rPr lang="en-US" dirty="0"/>
              <a:t>Present and lead a discussion on one of these papers (or any other related paper: come speak with me). </a:t>
            </a:r>
          </a:p>
          <a:p>
            <a:pPr lvl="1"/>
            <a:r>
              <a:rPr lang="en-US" dirty="0"/>
              <a:t>The idea is that you raise some interesting questions. </a:t>
            </a:r>
          </a:p>
          <a:p>
            <a:pPr lvl="1"/>
            <a:r>
              <a:rPr lang="en-US" dirty="0"/>
              <a:t>This course is meant to teach you research skills (like thinking critically about a paper, literature review skills, writing).</a:t>
            </a:r>
          </a:p>
          <a:p>
            <a:pPr lvl="1"/>
            <a:r>
              <a:rPr lang="en-US" dirty="0"/>
              <a:t>15 min presentation, 15 min </a:t>
            </a:r>
            <a:r>
              <a:rPr lang="en-US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2365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46032"/>
            <a:ext cx="9905998" cy="4607167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on the paper you present, and the topic in general (unconventional AI). </a:t>
            </a:r>
          </a:p>
          <a:p>
            <a:pPr lvl="1"/>
            <a:r>
              <a:rPr lang="en-US" dirty="0"/>
              <a:t>do a literature review of other papers in the field. </a:t>
            </a:r>
          </a:p>
          <a:p>
            <a:pPr lvl="1"/>
            <a:r>
              <a:rPr lang="en-US" dirty="0"/>
              <a:t>reflect/write on how these techniques can be incorporated in modern AI/deep learning.</a:t>
            </a:r>
          </a:p>
          <a:p>
            <a:pPr lvl="1"/>
            <a:r>
              <a:rPr lang="en-US" dirty="0"/>
              <a:t>The intention is for you to</a:t>
            </a:r>
          </a:p>
          <a:p>
            <a:pPr lvl="2"/>
            <a:r>
              <a:rPr lang="en-US" dirty="0"/>
              <a:t>learn how to read papers</a:t>
            </a:r>
          </a:p>
          <a:p>
            <a:pPr lvl="2"/>
            <a:r>
              <a:rPr lang="en-US" dirty="0"/>
              <a:t>compare and contrast them to other papers</a:t>
            </a:r>
          </a:p>
          <a:p>
            <a:pPr lvl="2"/>
            <a:r>
              <a:rPr lang="en-US" dirty="0"/>
              <a:t>then think what this means for modern AI/deep learning.</a:t>
            </a:r>
          </a:p>
          <a:p>
            <a:pPr lvl="1"/>
            <a:r>
              <a:rPr lang="en-US" b="1" i="1" dirty="0"/>
              <a:t>Show me early drafts</a:t>
            </a:r>
          </a:p>
        </p:txBody>
      </p:sp>
    </p:spTree>
    <p:extLst>
      <p:ext uri="{BB962C8B-B14F-4D97-AF65-F5344CB8AC3E}">
        <p14:creationId xmlns:p14="http://schemas.microsoft.com/office/powerpoint/2010/main" val="21362288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22586"/>
            <a:ext cx="9905998" cy="4630616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Short report (less than 4000 words). The idea is to write a coherent narrative. </a:t>
            </a:r>
          </a:p>
          <a:p>
            <a:pPr lvl="1"/>
            <a:r>
              <a:rPr lang="en-US" dirty="0"/>
              <a:t>Suggest how these ideas can be incorporated in modern AI/deep learning systems </a:t>
            </a:r>
          </a:p>
          <a:p>
            <a:pPr lvl="1"/>
            <a:r>
              <a:rPr lang="en-US" dirty="0"/>
              <a:t>Why do you think these ideas were not successful in the 1950s/1960s? </a:t>
            </a:r>
          </a:p>
          <a:p>
            <a:pPr lvl="1"/>
            <a:r>
              <a:rPr lang="en-US" dirty="0"/>
              <a:t>What kind of data would we need to ensure these techniques would work today?</a:t>
            </a:r>
          </a:p>
          <a:p>
            <a:pPr lvl="1"/>
            <a:r>
              <a:rPr lang="en-US" dirty="0"/>
              <a:t> What lessons can we learn from the history of AI, what approaches worked and did not work in the past? </a:t>
            </a:r>
          </a:p>
          <a:p>
            <a:pPr lvl="1"/>
            <a:r>
              <a:rPr lang="en-US" dirty="0"/>
              <a:t>What could be the disadvantages of these approaches? </a:t>
            </a:r>
          </a:p>
          <a:p>
            <a:pPr lvl="1"/>
            <a:r>
              <a:rPr lang="en-US" dirty="0"/>
              <a:t>Rational reconstruction (analytical literature review/survey) of a research area </a:t>
            </a:r>
          </a:p>
          <a:p>
            <a:r>
              <a:rPr lang="en-US" dirty="0"/>
              <a:t>Other thoughts on the writeup</a:t>
            </a:r>
          </a:p>
          <a:p>
            <a:pPr lvl="1"/>
            <a:r>
              <a:rPr lang="en-US" dirty="0"/>
              <a:t>A detailed research proposal with some ground work already accomplished</a:t>
            </a:r>
          </a:p>
        </p:txBody>
      </p:sp>
    </p:spTree>
    <p:extLst>
      <p:ext uri="{BB962C8B-B14F-4D97-AF65-F5344CB8AC3E}">
        <p14:creationId xmlns:p14="http://schemas.microsoft.com/office/powerpoint/2010/main" val="649549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15662"/>
            <a:ext cx="9905998" cy="4126523"/>
          </a:xfrm>
        </p:spPr>
        <p:txBody>
          <a:bodyPr>
            <a:normAutofit/>
          </a:bodyPr>
          <a:lstStyle/>
          <a:p>
            <a:r>
              <a:rPr lang="en-US" dirty="0"/>
              <a:t>Narratives and stories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r>
              <a:rPr lang="en-US" dirty="0"/>
              <a:t>Computational models of creativity and insight</a:t>
            </a:r>
          </a:p>
          <a:p>
            <a:r>
              <a:rPr lang="en-US" dirty="0"/>
              <a:t>Case based reasoning</a:t>
            </a:r>
          </a:p>
          <a:p>
            <a:pPr lvl="1"/>
            <a:r>
              <a:rPr lang="en-US" dirty="0"/>
              <a:t>Doctors, lawyers</a:t>
            </a:r>
          </a:p>
          <a:p>
            <a:r>
              <a:rPr lang="en-US" dirty="0"/>
              <a:t>Analogies</a:t>
            </a:r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2240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READ PAPERS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https://www.cs197.seas.harvard.edu/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https://docs.google.com/document/d/1bPhwNdCCKkm1_adD0rx1YV6r2JG98qYmTxutT5gdAdQ/edit#heading=h.yxlvj6bo3y2</a:t>
            </a:r>
            <a:endParaRPr lang="en-GB" b="0" i="0" u="none" strike="noStrike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Read widely and then focus on a few papers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Take multiple passes through papers</a:t>
            </a:r>
          </a:p>
        </p:txBody>
      </p:sp>
    </p:spTree>
    <p:extLst>
      <p:ext uri="{BB962C8B-B14F-4D97-AF65-F5344CB8AC3E}">
        <p14:creationId xmlns:p14="http://schemas.microsoft.com/office/powerpoint/2010/main" val="8431867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WRITE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WRITE REGULARLY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SCHEDULE TIME FOR WRITNG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https://sites.google.com/site/neelsoumya/research-resources/scientific-writing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https://www.youtube.com/watch?v=DeVjXINr5Wk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/>
              <a:t>Book on writing (contact me to borrow a copy)</a:t>
            </a:r>
          </a:p>
          <a:p>
            <a:pPr lvl="2"/>
            <a:r>
              <a:rPr lang="en-GB" i="1" dirty="0"/>
              <a:t>How to write a lot: a guide to productive academic writing</a:t>
            </a:r>
            <a:r>
              <a:rPr lang="en-GB" dirty="0"/>
              <a:t> (</a:t>
            </a:r>
            <a:r>
              <a:rPr lang="en-GB" dirty="0" err="1"/>
              <a:t>paul</a:t>
            </a:r>
            <a:r>
              <a:rPr lang="en-GB" dirty="0"/>
              <a:t> </a:t>
            </a:r>
            <a:r>
              <a:rPr lang="en-GB" dirty="0" err="1"/>
              <a:t>silvia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Pick a paper now and start writing your thoughts</a:t>
            </a:r>
            <a:br>
              <a:rPr lang="en-GB" dirty="0"/>
            </a:b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1078806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PICK PAPERS AND ASSIGNED READING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Dates and names 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We all read papers before the class</a:t>
            </a: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Class participation</a:t>
            </a:r>
          </a:p>
          <a:p>
            <a:pPr lvl="2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Prepare a question beforehand</a:t>
            </a:r>
          </a:p>
        </p:txBody>
      </p:sp>
    </p:spTree>
    <p:extLst>
      <p:ext uri="{BB962C8B-B14F-4D97-AF65-F5344CB8AC3E}">
        <p14:creationId xmlns:p14="http://schemas.microsoft.com/office/powerpoint/2010/main" val="36592650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2A31E7-3947-27BE-21A1-8E2E11F4D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726" y="140677"/>
            <a:ext cx="3448958" cy="65180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8164106" y="6370757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</p:spTree>
    <p:extLst>
      <p:ext uri="{BB962C8B-B14F-4D97-AF65-F5344CB8AC3E}">
        <p14:creationId xmlns:p14="http://schemas.microsoft.com/office/powerpoint/2010/main" val="326470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Computational models of creativity and 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09447"/>
            <a:ext cx="9905998" cy="3774830"/>
          </a:xfrm>
        </p:spPr>
        <p:txBody>
          <a:bodyPr>
            <a:normAutofit/>
          </a:bodyPr>
          <a:lstStyle/>
          <a:p>
            <a:r>
              <a:rPr lang="en-US" dirty="0"/>
              <a:t>We are told of eureka moments (Archimedes, newton, …)</a:t>
            </a:r>
          </a:p>
          <a:p>
            <a:r>
              <a:rPr lang="en-US" dirty="0"/>
              <a:t>In reality, we always build on the work of others</a:t>
            </a:r>
          </a:p>
          <a:p>
            <a:r>
              <a:rPr lang="en-US" dirty="0"/>
              <a:t>There is a preparation stage</a:t>
            </a:r>
          </a:p>
          <a:p>
            <a:r>
              <a:rPr lang="en-US" dirty="0"/>
              <a:t>Incubation stage</a:t>
            </a:r>
          </a:p>
          <a:p>
            <a:r>
              <a:rPr lang="en-US" dirty="0"/>
              <a:t>Retrieval/indexing (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111002-F0D7-7E1B-22FD-F7C079EC35B4}"/>
              </a:ext>
            </a:extLst>
          </p:cNvPr>
          <p:cNvSpPr txBox="1"/>
          <p:nvPr/>
        </p:nvSpPr>
        <p:spPr>
          <a:xfrm>
            <a:off x="8785425" y="6370757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pat Langley, 1986</a:t>
            </a:r>
          </a:p>
        </p:txBody>
      </p:sp>
    </p:spTree>
    <p:extLst>
      <p:ext uri="{BB962C8B-B14F-4D97-AF65-F5344CB8AC3E}">
        <p14:creationId xmlns:p14="http://schemas.microsoft.com/office/powerpoint/2010/main" val="1730645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ANALOGIES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686E512E-6FD1-2B6F-31FC-57DC6CF3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012" y="1115604"/>
            <a:ext cx="5250634" cy="46074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164106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1986, Langley et al.</a:t>
            </a:r>
          </a:p>
        </p:txBody>
      </p:sp>
    </p:spTree>
    <p:extLst>
      <p:ext uri="{BB962C8B-B14F-4D97-AF65-F5344CB8AC3E}">
        <p14:creationId xmlns:p14="http://schemas.microsoft.com/office/powerpoint/2010/main" val="3944467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Abstraction and reasoning</a:t>
            </a:r>
          </a:p>
          <a:p>
            <a:r>
              <a:rPr lang="en-US" dirty="0" err="1"/>
              <a:t>Abc</a:t>
            </a:r>
            <a:r>
              <a:rPr lang="en-US" dirty="0"/>
              <a:t> -&gt; ABD</a:t>
            </a:r>
          </a:p>
          <a:p>
            <a:r>
              <a:rPr lang="en-US" dirty="0"/>
              <a:t>XYZ -&gt; ?</a:t>
            </a:r>
          </a:p>
          <a:p>
            <a:r>
              <a:rPr lang="en-US" dirty="0"/>
              <a:t>ABC -&gt; ABD</a:t>
            </a:r>
          </a:p>
          <a:p>
            <a:r>
              <a:rPr lang="en-US" dirty="0"/>
              <a:t>IIJJKK -&gt;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762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analogy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7B0E3-52C5-A3C8-C8B5-B5AAB4841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676" y="1966344"/>
            <a:ext cx="8724379" cy="41999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ECD258-8E10-85AC-7830-66BC6D6D30B9}"/>
              </a:ext>
            </a:extLst>
          </p:cNvPr>
          <p:cNvSpPr txBox="1"/>
          <p:nvPr/>
        </p:nvSpPr>
        <p:spPr>
          <a:xfrm>
            <a:off x="7784124" y="6162886"/>
            <a:ext cx="361730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428785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Approaches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5975318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2AFFFD55-C42E-5350-CB53-4C265704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627056"/>
            <a:ext cx="9791700" cy="510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82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73D3282-F836-AB04-AC9E-21088CB6D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788" y="100016"/>
            <a:ext cx="7772400" cy="5998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65725B-C171-9B4F-DAD8-ABD88679C111}"/>
              </a:ext>
            </a:extLst>
          </p:cNvPr>
          <p:cNvSpPr txBox="1"/>
          <p:nvPr/>
        </p:nvSpPr>
        <p:spPr>
          <a:xfrm>
            <a:off x="8164106" y="608082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4931078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11344</TotalTime>
  <Words>1389</Words>
  <Application>Microsoft Macintosh PowerPoint</Application>
  <PresentationFormat>Widescreen</PresentationFormat>
  <Paragraphs>182</Paragraphs>
  <Slides>33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-apple-system</vt:lpstr>
      <vt:lpstr>Arial</vt:lpstr>
      <vt:lpstr>Calibri</vt:lpstr>
      <vt:lpstr>Century Gothic</vt:lpstr>
      <vt:lpstr>Mesh</vt:lpstr>
      <vt:lpstr>Unconventional approaches to AI</vt:lpstr>
      <vt:lpstr>Insights from the past</vt:lpstr>
      <vt:lpstr>Approaches</vt:lpstr>
      <vt:lpstr>Computational models of creativity and insight</vt:lpstr>
      <vt:lpstr>ANALOGIES</vt:lpstr>
      <vt:lpstr>analogy</vt:lpstr>
      <vt:lpstr>analogy</vt:lpstr>
      <vt:lpstr>Approaches</vt:lpstr>
      <vt:lpstr>Approaches</vt:lpstr>
      <vt:lpstr>PowerPoint Presentation</vt:lpstr>
      <vt:lpstr>          New data</vt:lpstr>
      <vt:lpstr>Analogies: Structure mapping engine</vt:lpstr>
      <vt:lpstr>Qualitative process models</vt:lpstr>
      <vt:lpstr>Approaches</vt:lpstr>
      <vt:lpstr>Story understanding</vt:lpstr>
      <vt:lpstr>STORIES AND ANALOGIES</vt:lpstr>
      <vt:lpstr>STORIES AND ANALOGIES</vt:lpstr>
      <vt:lpstr>Collective intelligence</vt:lpstr>
      <vt:lpstr>Collective intelligence</vt:lpstr>
      <vt:lpstr>Collective intelligence</vt:lpstr>
      <vt:lpstr>Collective intelligence</vt:lpstr>
      <vt:lpstr>Collective intelligence</vt:lpstr>
      <vt:lpstr>Case based reasoning</vt:lpstr>
      <vt:lpstr>Approaches</vt:lpstr>
      <vt:lpstr>explainability</vt:lpstr>
      <vt:lpstr>resources</vt:lpstr>
      <vt:lpstr>administrivia</vt:lpstr>
      <vt:lpstr>administrivia</vt:lpstr>
      <vt:lpstr>administrivia</vt:lpstr>
      <vt:lpstr>administrivia</vt:lpstr>
      <vt:lpstr>administrivia</vt:lpstr>
      <vt:lpstr>administrivia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Unconventional approaches to AI</dc:title>
  <dc:creator>Soumya Banerjee</dc:creator>
  <cp:lastModifiedBy>Soumya Banerjee</cp:lastModifiedBy>
  <cp:revision>145</cp:revision>
  <cp:lastPrinted>2022-12-16T15:42:40Z</cp:lastPrinted>
  <dcterms:created xsi:type="dcterms:W3CDTF">2022-09-13T15:45:32Z</dcterms:created>
  <dcterms:modified xsi:type="dcterms:W3CDTF">2023-01-24T09:35:58Z</dcterms:modified>
</cp:coreProperties>
</file>

<file path=docProps/thumbnail.jpeg>
</file>